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7f94643b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7f94643b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b2085612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b2085612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b2085612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7b2085612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a2f5282b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a2f5282b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b2085612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7b2085612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a2f5282b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a2f5282b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7b20856126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7b20856126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780168d40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780168d40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b20856126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b20856126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7a2f5282b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7a2f5282b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80168d40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780168d40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2c97a6ad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2c97a6ad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780168d40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780168d40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7b20856126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7b20856126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e6cd8adb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e6cd8adb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6cd8adbc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e6cd8adbc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2c97a6ad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e2c97a6ad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80168d406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80168d406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b9e8737f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b9e8737f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b2085612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b208561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a2f5282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7a2f5282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b20856126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b20856126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b20856126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7b20856126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b20856126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b20856126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5816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1393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None/>
              <a:defRPr b="1"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Trebuchet MS"/>
              <a:buChar char="●"/>
              <a:defRPr sz="13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○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■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●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○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■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●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○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■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556150" y="4438050"/>
            <a:ext cx="1380375" cy="6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171150" y="4372525"/>
            <a:ext cx="4043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  <a:t>Programación Orientada a Objetos</a:t>
            </a:r>
            <a:b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  <a:t>2023-2</a:t>
            </a:r>
            <a:b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i="1" lang="es" sz="700">
                <a:latin typeface="Trebuchet MS"/>
                <a:ea typeface="Trebuchet MS"/>
                <a:cs typeface="Trebuchet MS"/>
                <a:sym typeface="Trebuchet MS"/>
              </a:rPr>
              <a:t>Facultad de ingeniería</a:t>
            </a:r>
            <a:endParaRPr i="1" sz="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" name="Google Shape;11;p1"/>
          <p:cNvCxnSpPr/>
          <p:nvPr/>
        </p:nvCxnSpPr>
        <p:spPr>
          <a:xfrm>
            <a:off x="0" y="4372525"/>
            <a:ext cx="9152100" cy="15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raw.io" TargetMode="External"/><Relationship Id="rId4" Type="http://schemas.openxmlformats.org/officeDocument/2006/relationships/hyperlink" Target="https://lucid.app" TargetMode="External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alejomongua/talleres-arcade/blob/main/talleres/taller2.py" TargetMode="External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thenounproject.com/" TargetMode="External"/><Relationship Id="rId4" Type="http://schemas.openxmlformats.org/officeDocument/2006/relationships/hyperlink" Target="https://freepik.es/" TargetMode="External"/><Relationship Id="rId5" Type="http://schemas.openxmlformats.org/officeDocument/2006/relationships/hyperlink" Target="mailto:lamongual@unal.edu.co" TargetMode="External"/><Relationship Id="rId6" Type="http://schemas.openxmlformats.org/officeDocument/2006/relationships/hyperlink" Target="mailto:mapenav@unal.edu.c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14806" l="0" r="0" t="0"/>
          <a:stretch/>
        </p:blipFill>
        <p:spPr>
          <a:xfrm>
            <a:off x="0" y="0"/>
            <a:ext cx="9144003" cy="4382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300025" y="523150"/>
            <a:ext cx="2942100" cy="1353000"/>
          </a:xfrm>
          <a:prstGeom prst="rect">
            <a:avLst/>
          </a:prstGeom>
          <a:solidFill>
            <a:srgbClr val="B533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¡Programación Orientada a Objetos con Python Arcade!</a:t>
            </a:r>
            <a:endParaRPr b="1" sz="2100">
              <a:solidFill>
                <a:schemeClr val="lt1"/>
              </a:solidFill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7254325" y="3847625"/>
            <a:ext cx="1734900" cy="35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Objetivo</a:t>
            </a:r>
            <a:r>
              <a:rPr lang="es" sz="1000">
                <a:latin typeface="Trebuchet MS"/>
                <a:ea typeface="Trebuchet MS"/>
                <a:cs typeface="Trebuchet MS"/>
                <a:sym typeface="Trebuchet MS"/>
              </a:rPr>
              <a:t> Abstracción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2552050" y="-15025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¿Abstracción?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689350" y="904250"/>
            <a:ext cx="5270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Clasificaciones jerárquicas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" name="Google Shape;201;p2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la POO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Abstracción aplicado a POO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Modelado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075" y="1485025"/>
            <a:ext cx="5404626" cy="27550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/>
        </p:nvSpPr>
        <p:spPr>
          <a:xfrm>
            <a:off x="703000" y="1412150"/>
            <a:ext cx="3700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Tendencia a organizar información </a:t>
            </a: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categóricamente</a:t>
            </a: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 de acuerdo a criterios establecidos</a:t>
            </a:r>
            <a:endParaRPr b="1" sz="13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2" name="Google Shape;212;p23"/>
          <p:cNvSpPr txBox="1"/>
          <p:nvPr/>
        </p:nvSpPr>
        <p:spPr>
          <a:xfrm>
            <a:off x="1798500" y="1634250"/>
            <a:ext cx="5547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Abstracción aplicado a POO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/>
        </p:nvSpPr>
        <p:spPr>
          <a:xfrm>
            <a:off x="689350" y="904250"/>
            <a:ext cx="370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Abstracciones de la realidad permiten </a:t>
            </a:r>
            <a:r>
              <a:rPr b="1" lang="es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construir modelos</a:t>
            </a:r>
            <a:r>
              <a:rPr lang="es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para estudiar la realidad y </a:t>
            </a:r>
            <a:r>
              <a:rPr b="1" lang="es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resolver problemas</a:t>
            </a:r>
            <a:endParaRPr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8" name="Google Shape;218;p2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457200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Abstracción aplicado a POO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la POO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Abstracción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Modelado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3" name="Google Shape;2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275" y="1827650"/>
            <a:ext cx="2614801" cy="213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4"/>
          <p:cNvSpPr txBox="1"/>
          <p:nvPr/>
        </p:nvSpPr>
        <p:spPr>
          <a:xfrm>
            <a:off x="4852750" y="2892250"/>
            <a:ext cx="3706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Para construir software se </a:t>
            </a:r>
            <a:r>
              <a:rPr b="1" lang="es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empieza reuniendo detalles</a:t>
            </a:r>
            <a:r>
              <a:rPr lang="es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de la situación del mundo real en la cual se basa el sistema</a:t>
            </a:r>
            <a:endParaRPr/>
          </a:p>
        </p:txBody>
      </p:sp>
      <p:grpSp>
        <p:nvGrpSpPr>
          <p:cNvPr id="225" name="Google Shape;225;p24"/>
          <p:cNvGrpSpPr/>
          <p:nvPr/>
        </p:nvGrpSpPr>
        <p:grpSpPr>
          <a:xfrm>
            <a:off x="5393100" y="904250"/>
            <a:ext cx="2708650" cy="1755399"/>
            <a:chOff x="5393100" y="904250"/>
            <a:chExt cx="2708650" cy="1755399"/>
          </a:xfrm>
        </p:grpSpPr>
        <p:pic>
          <p:nvPicPr>
            <p:cNvPr id="226" name="Google Shape;22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29525" y="904250"/>
              <a:ext cx="1472225" cy="1755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93100" y="1127288"/>
              <a:ext cx="1047200" cy="1309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3" name="Google Shape;233;p25"/>
          <p:cNvSpPr txBox="1"/>
          <p:nvPr/>
        </p:nvSpPr>
        <p:spPr>
          <a:xfrm>
            <a:off x="1798500" y="1862850"/>
            <a:ext cx="5547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Modelado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9" name="Google Shape;239;p26"/>
          <p:cNvSpPr txBox="1"/>
          <p:nvPr/>
        </p:nvSpPr>
        <p:spPr>
          <a:xfrm>
            <a:off x="689350" y="819513"/>
            <a:ext cx="722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Es la construcción de una representación del problema o la realidad. Con el 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propósito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 de: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6569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Modelado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la POO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Abstracción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45776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Abstracción aplicado a POO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44" name="Google Shape;244;p26"/>
          <p:cNvGrpSpPr/>
          <p:nvPr/>
        </p:nvGrpSpPr>
        <p:grpSpPr>
          <a:xfrm>
            <a:off x="519000" y="1552338"/>
            <a:ext cx="2708702" cy="2255139"/>
            <a:chOff x="519000" y="1552338"/>
            <a:chExt cx="2708702" cy="2255139"/>
          </a:xfrm>
        </p:grpSpPr>
        <p:pic>
          <p:nvPicPr>
            <p:cNvPr id="245" name="Google Shape;245;p26"/>
            <p:cNvPicPr preferRelativeResize="0"/>
            <p:nvPr/>
          </p:nvPicPr>
          <p:blipFill rotWithShape="1">
            <a:blip r:embed="rId3">
              <a:alphaModFix/>
            </a:blip>
            <a:srcRect b="0" l="9351" r="13303" t="0"/>
            <a:stretch/>
          </p:blipFill>
          <p:spPr>
            <a:xfrm>
              <a:off x="519000" y="1952552"/>
              <a:ext cx="2708702" cy="1854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26"/>
            <p:cNvSpPr txBox="1"/>
            <p:nvPr/>
          </p:nvSpPr>
          <p:spPr>
            <a:xfrm>
              <a:off x="1091700" y="1552338"/>
              <a:ext cx="1563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chemeClr val="accent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Visión particular </a:t>
              </a:r>
              <a:endParaRPr b="1">
                <a:solidFill>
                  <a:schemeClr val="accent3"/>
                </a:solidFill>
              </a:endParaRPr>
            </a:p>
          </p:txBody>
        </p:sp>
      </p:grpSp>
      <p:grpSp>
        <p:nvGrpSpPr>
          <p:cNvPr id="247" name="Google Shape;247;p26"/>
          <p:cNvGrpSpPr/>
          <p:nvPr/>
        </p:nvGrpSpPr>
        <p:grpSpPr>
          <a:xfrm>
            <a:off x="3504925" y="1552350"/>
            <a:ext cx="2221025" cy="2559525"/>
            <a:chOff x="3410088" y="1552350"/>
            <a:chExt cx="2221025" cy="2559525"/>
          </a:xfrm>
        </p:grpSpPr>
        <p:sp>
          <p:nvSpPr>
            <p:cNvPr id="248" name="Google Shape;248;p26"/>
            <p:cNvSpPr txBox="1"/>
            <p:nvPr/>
          </p:nvSpPr>
          <p:spPr>
            <a:xfrm>
              <a:off x="3546363" y="1552350"/>
              <a:ext cx="194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chemeClr val="accent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</a:t>
              </a:r>
              <a:r>
                <a:rPr b="1" lang="es">
                  <a:solidFill>
                    <a:schemeClr val="accent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omunica</a:t>
              </a:r>
              <a:r>
                <a:rPr b="1" lang="es">
                  <a:solidFill>
                    <a:schemeClr val="accent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</a:t>
              </a:r>
              <a:endParaRPr b="1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49" name="Google Shape;24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10088" y="1952550"/>
              <a:ext cx="2221025" cy="2159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0" name="Google Shape;250;p26"/>
          <p:cNvGrpSpPr/>
          <p:nvPr/>
        </p:nvGrpSpPr>
        <p:grpSpPr>
          <a:xfrm>
            <a:off x="6003200" y="1552350"/>
            <a:ext cx="2389600" cy="2338550"/>
            <a:chOff x="6003200" y="1552350"/>
            <a:chExt cx="2389600" cy="2338550"/>
          </a:xfrm>
        </p:grpSpPr>
        <p:sp>
          <p:nvSpPr>
            <p:cNvPr id="251" name="Google Shape;251;p26"/>
            <p:cNvSpPr txBox="1"/>
            <p:nvPr/>
          </p:nvSpPr>
          <p:spPr>
            <a:xfrm>
              <a:off x="6590800" y="1552350"/>
              <a:ext cx="121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chemeClr val="accent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Comprender</a:t>
              </a:r>
              <a:endParaRPr b="1">
                <a:solidFill>
                  <a:schemeClr val="accent3"/>
                </a:solidFill>
              </a:endParaRPr>
            </a:p>
          </p:txBody>
        </p:sp>
        <p:pic>
          <p:nvPicPr>
            <p:cNvPr id="252" name="Google Shape;252;p26"/>
            <p:cNvPicPr preferRelativeResize="0"/>
            <p:nvPr/>
          </p:nvPicPr>
          <p:blipFill rotWithShape="1">
            <a:blip r:embed="rId5">
              <a:alphaModFix/>
            </a:blip>
            <a:srcRect b="0" l="14881" r="15775" t="0"/>
            <a:stretch/>
          </p:blipFill>
          <p:spPr>
            <a:xfrm>
              <a:off x="6003200" y="1952550"/>
              <a:ext cx="2389600" cy="1938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8" name="Google Shape;258;p27"/>
          <p:cNvSpPr txBox="1"/>
          <p:nvPr/>
        </p:nvSpPr>
        <p:spPr>
          <a:xfrm>
            <a:off x="689350" y="1200513"/>
            <a:ext cx="72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Existen muchas representaciones para plasmar los artefactos de software.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6569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Modelado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" name="Google Shape;260;p27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la POO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1" name="Google Shape;261;p27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Abstracción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2" name="Google Shape;262;p27"/>
          <p:cNvSpPr/>
          <p:nvPr/>
        </p:nvSpPr>
        <p:spPr>
          <a:xfrm>
            <a:off x="45776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Abstracción aplicado a POO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689350" y="828050"/>
            <a:ext cx="232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Modelos de software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64" name="Google Shape;264;p27"/>
          <p:cNvGrpSpPr/>
          <p:nvPr/>
        </p:nvGrpSpPr>
        <p:grpSpPr>
          <a:xfrm>
            <a:off x="655700" y="1835875"/>
            <a:ext cx="2360450" cy="2503775"/>
            <a:chOff x="655700" y="1835875"/>
            <a:chExt cx="2360450" cy="2503775"/>
          </a:xfrm>
        </p:grpSpPr>
        <p:sp>
          <p:nvSpPr>
            <p:cNvPr id="265" name="Google Shape;265;p27"/>
            <p:cNvSpPr txBox="1"/>
            <p:nvPr/>
          </p:nvSpPr>
          <p:spPr>
            <a:xfrm>
              <a:off x="655700" y="3724050"/>
              <a:ext cx="2222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Boceto</a:t>
              </a:r>
              <a:r>
                <a:rPr b="1" lang="es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GUI (Graphic User Interface)</a:t>
              </a:r>
              <a:endParaRPr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66" name="Google Shape;26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4050" y="1835875"/>
              <a:ext cx="2222100" cy="18684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7" name="Google Shape;267;p27"/>
          <p:cNvGrpSpPr/>
          <p:nvPr/>
        </p:nvGrpSpPr>
        <p:grpSpPr>
          <a:xfrm>
            <a:off x="3481850" y="1826000"/>
            <a:ext cx="2328701" cy="2523525"/>
            <a:chOff x="3372575" y="1816125"/>
            <a:chExt cx="2328701" cy="2523525"/>
          </a:xfrm>
        </p:grpSpPr>
        <p:sp>
          <p:nvSpPr>
            <p:cNvPr id="268" name="Google Shape;268;p27"/>
            <p:cNvSpPr txBox="1"/>
            <p:nvPr/>
          </p:nvSpPr>
          <p:spPr>
            <a:xfrm>
              <a:off x="3486450" y="3724050"/>
              <a:ext cx="2171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Diagrama UML (Unifying Model Language)</a:t>
              </a:r>
              <a:endParaRPr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69" name="Google Shape;26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72575" y="1816125"/>
              <a:ext cx="1445600" cy="120955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70" name="Google Shape;270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03177" y="2435998"/>
              <a:ext cx="1598100" cy="128805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271" name="Google Shape;271;p27"/>
          <p:cNvGrpSpPr/>
          <p:nvPr/>
        </p:nvGrpSpPr>
        <p:grpSpPr>
          <a:xfrm>
            <a:off x="6397527" y="1968513"/>
            <a:ext cx="2137517" cy="2371138"/>
            <a:chOff x="6397527" y="1968513"/>
            <a:chExt cx="2137517" cy="2371138"/>
          </a:xfrm>
        </p:grpSpPr>
        <p:sp>
          <p:nvSpPr>
            <p:cNvPr id="272" name="Google Shape;272;p27"/>
            <p:cNvSpPr txBox="1"/>
            <p:nvPr/>
          </p:nvSpPr>
          <p:spPr>
            <a:xfrm>
              <a:off x="6470588" y="3724050"/>
              <a:ext cx="1991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Modelo de arquitectura Web</a:t>
              </a:r>
              <a:endParaRPr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73" name="Google Shape;273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97527" y="1968513"/>
              <a:ext cx="2137517" cy="16031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9" name="Google Shape;279;p28"/>
          <p:cNvSpPr txBox="1"/>
          <p:nvPr/>
        </p:nvSpPr>
        <p:spPr>
          <a:xfrm>
            <a:off x="2374200" y="1786650"/>
            <a:ext cx="4395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UML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5" name="Google Shape;285;p29"/>
          <p:cNvSpPr/>
          <p:nvPr/>
        </p:nvSpPr>
        <p:spPr>
          <a:xfrm>
            <a:off x="2552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UML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Modelado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7" name="Google Shape;287;p29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Conclusiones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8" name="Google Shape;288;p29"/>
          <p:cNvSpPr txBox="1"/>
          <p:nvPr/>
        </p:nvSpPr>
        <p:spPr>
          <a:xfrm>
            <a:off x="764975" y="1259150"/>
            <a:ext cx="4101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★"/>
            </a:pPr>
            <a:r>
              <a:rPr lang="es" sz="1200">
                <a:latin typeface="Trebuchet MS"/>
                <a:ea typeface="Trebuchet MS"/>
                <a:cs typeface="Trebuchet MS"/>
                <a:sym typeface="Trebuchet MS"/>
              </a:rPr>
              <a:t>Lenguaje de modelado Unificado (Unifying Model Language)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★"/>
            </a:pPr>
            <a:r>
              <a:rPr lang="es" sz="1200">
                <a:latin typeface="Trebuchet MS"/>
                <a:ea typeface="Trebuchet MS"/>
                <a:cs typeface="Trebuchet MS"/>
                <a:sym typeface="Trebuchet MS"/>
              </a:rPr>
              <a:t>Algunos software gratuitos para modelar UML:</a:t>
            </a:r>
            <a:br>
              <a:rPr lang="es" sz="1200"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s" sz="1200" u="sng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https://draw.io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https://lucid.app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689350" y="828050"/>
            <a:ext cx="232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UML?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841600" y="2870450"/>
            <a:ext cx="4324500" cy="1369500"/>
          </a:xfrm>
          <a:prstGeom prst="roundRect">
            <a:avLst>
              <a:gd fmla="val 11797" name="adj"/>
            </a:avLst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Trebuchet MS"/>
                <a:ea typeface="Trebuchet MS"/>
                <a:cs typeface="Trebuchet MS"/>
                <a:sym typeface="Trebuchet MS"/>
              </a:rPr>
              <a:t>A la hora de construir un modelo, existe un número ilimitado de posibilidades.</a:t>
            </a:r>
            <a:endParaRPr i="1"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Trebuchet MS"/>
                <a:ea typeface="Trebuchet MS"/>
                <a:cs typeface="Trebuchet MS"/>
                <a:sym typeface="Trebuchet MS"/>
              </a:rPr>
              <a:t>Prácticamente nunca existe un solo modelo “mejor” o “correcto”. Los hay “mejores” o Modelos “peores” en relación al problema a resolver.</a:t>
            </a:r>
            <a:endParaRPr i="1"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Trebuchet MS"/>
                <a:ea typeface="Trebuchet MS"/>
                <a:cs typeface="Trebuchet MS"/>
                <a:sym typeface="Trebuchet MS"/>
              </a:rPr>
              <a:t>Además, es posible identificar modelos incorrectos o incompletos.</a:t>
            </a:r>
            <a:endParaRPr i="1"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91" name="Google Shape;291;p29"/>
          <p:cNvGrpSpPr/>
          <p:nvPr/>
        </p:nvGrpSpPr>
        <p:grpSpPr>
          <a:xfrm>
            <a:off x="5515075" y="1064425"/>
            <a:ext cx="3463850" cy="3127075"/>
            <a:chOff x="5515075" y="1064425"/>
            <a:chExt cx="3463850" cy="3127075"/>
          </a:xfrm>
        </p:grpSpPr>
        <p:pic>
          <p:nvPicPr>
            <p:cNvPr id="292" name="Google Shape;292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95250" y="1479925"/>
              <a:ext cx="3383675" cy="2711575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93" name="Google Shape;293;p29"/>
            <p:cNvSpPr txBox="1"/>
            <p:nvPr/>
          </p:nvSpPr>
          <p:spPr>
            <a:xfrm>
              <a:off x="5515075" y="1064425"/>
              <a:ext cx="2326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Tipos de diagramas</a:t>
              </a:r>
              <a:endParaRPr sz="13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9" name="Google Shape;299;p30"/>
          <p:cNvSpPr/>
          <p:nvPr/>
        </p:nvSpPr>
        <p:spPr>
          <a:xfrm>
            <a:off x="2552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UML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Modelado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Conclusiones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2" name="Google Shape;302;p30"/>
          <p:cNvSpPr txBox="1"/>
          <p:nvPr/>
        </p:nvSpPr>
        <p:spPr>
          <a:xfrm>
            <a:off x="689350" y="828050"/>
            <a:ext cx="232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03" name="Google Shape;303;p30"/>
          <p:cNvGrpSpPr/>
          <p:nvPr/>
        </p:nvGrpSpPr>
        <p:grpSpPr>
          <a:xfrm>
            <a:off x="689350" y="1469163"/>
            <a:ext cx="2964899" cy="1998176"/>
            <a:chOff x="414250" y="1595188"/>
            <a:chExt cx="2964899" cy="1998176"/>
          </a:xfrm>
        </p:grpSpPr>
        <p:sp>
          <p:nvSpPr>
            <p:cNvPr id="304" name="Google Shape;304;p30"/>
            <p:cNvSpPr txBox="1"/>
            <p:nvPr/>
          </p:nvSpPr>
          <p:spPr>
            <a:xfrm>
              <a:off x="414250" y="1595188"/>
              <a:ext cx="2877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Trebuchet MS"/>
                  <a:ea typeface="Trebuchet MS"/>
                  <a:cs typeface="Trebuchet MS"/>
                  <a:sym typeface="Trebuchet MS"/>
                </a:rPr>
                <a:t>Diagrama de clases de un juego de solitario</a:t>
              </a: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05" name="Google Shape;30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4250" y="2338638"/>
              <a:ext cx="2964899" cy="1254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6" name="Google Shape;306;p30"/>
          <p:cNvGrpSpPr/>
          <p:nvPr/>
        </p:nvGrpSpPr>
        <p:grpSpPr>
          <a:xfrm>
            <a:off x="3654249" y="881900"/>
            <a:ext cx="4974151" cy="3172726"/>
            <a:chOff x="3654249" y="881900"/>
            <a:chExt cx="4974151" cy="3172726"/>
          </a:xfrm>
        </p:grpSpPr>
        <p:pic>
          <p:nvPicPr>
            <p:cNvPr id="307" name="Google Shape;30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881900"/>
              <a:ext cx="4056400" cy="317272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308" name="Google Shape;308;p30"/>
            <p:cNvCxnSpPr>
              <a:stCxn id="305" idx="3"/>
              <a:endCxn id="307" idx="1"/>
            </p:cNvCxnSpPr>
            <p:nvPr/>
          </p:nvCxnSpPr>
          <p:spPr>
            <a:xfrm flipH="1" rot="10800000">
              <a:off x="3654249" y="2468275"/>
              <a:ext cx="917700" cy="371700"/>
            </a:xfrm>
            <a:prstGeom prst="bentConnector3">
              <a:avLst>
                <a:gd fmla="val 50003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4" name="Google Shape;314;p31"/>
          <p:cNvSpPr txBox="1"/>
          <p:nvPr/>
        </p:nvSpPr>
        <p:spPr>
          <a:xfrm>
            <a:off x="2374200" y="1862850"/>
            <a:ext cx="4395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Conclusiones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Contenido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805625" y="1311375"/>
            <a:ext cx="4696200" cy="20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Pilares de la Programación Orientada o Objetos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¿Qué es la Abstracción?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Abstracción aplicado a POO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Modelado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UML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Conclusiones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Taller</a:t>
            </a:r>
            <a:endParaRPr sz="1660"/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827" y="975325"/>
            <a:ext cx="2025750" cy="309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0" name="Google Shape;320;p32"/>
          <p:cNvSpPr txBox="1"/>
          <p:nvPr/>
        </p:nvSpPr>
        <p:spPr>
          <a:xfrm>
            <a:off x="703000" y="1391750"/>
            <a:ext cx="5606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Buscar la mayor cantidad de información posible del dominio del problema.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Ser creativo frente a las innovaciones para representar el problema.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Grandes habilidades de escucha y entendimiento. Permitirá comprender las necesidades del problema y de los clientes en muchos casos.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Buenas habilidades de observación para entender a futuros usuarios.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Buenas habilidades comunicativas para describir modelos.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1" name="Google Shape;321;p32"/>
          <p:cNvSpPr txBox="1"/>
          <p:nvPr/>
        </p:nvSpPr>
        <p:spPr>
          <a:xfrm>
            <a:off x="689350" y="828050"/>
            <a:ext cx="465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Ser un modelador de objetos exitoso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2" name="Google Shape;3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900" y="1132550"/>
            <a:ext cx="2730999" cy="30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2"/>
          <p:cNvSpPr/>
          <p:nvPr/>
        </p:nvSpPr>
        <p:spPr>
          <a:xfrm>
            <a:off x="457200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Conclusiones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4" name="Google Shape;324;p32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Modelado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5" name="Google Shape;325;p32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UML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6" name="Google Shape;326;p32"/>
          <p:cNvSpPr/>
          <p:nvPr/>
        </p:nvSpPr>
        <p:spPr>
          <a:xfrm>
            <a:off x="652560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Taller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2" name="Google Shape;332;p33"/>
          <p:cNvSpPr txBox="1"/>
          <p:nvPr/>
        </p:nvSpPr>
        <p:spPr>
          <a:xfrm>
            <a:off x="689350" y="1213550"/>
            <a:ext cx="818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Los modelos Orientados a Objetos permitirán representar los objetos y clases de nuestros programas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3" name="Google Shape;333;p33"/>
          <p:cNvSpPr txBox="1"/>
          <p:nvPr/>
        </p:nvSpPr>
        <p:spPr>
          <a:xfrm>
            <a:off x="689350" y="751850"/>
            <a:ext cx="465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Conclusiones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4" name="Google Shape;3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926" y="1814025"/>
            <a:ext cx="3705523" cy="246974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3"/>
          <p:cNvSpPr txBox="1"/>
          <p:nvPr/>
        </p:nvSpPr>
        <p:spPr>
          <a:xfrm>
            <a:off x="689350" y="1679700"/>
            <a:ext cx="47892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Los diseños Orientados a Objetos siguen los principios de abstracción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La abstracción permite lidiar con la complejidad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La abstracción permite simplificar conceptos del dominio del problema a conceptos concretos y esenciales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La abstracción permite ignorar características no relevantes dentro del problema de aplicación y dependiendo el contexto de aplicación.</a:t>
            </a:r>
            <a:endParaRPr/>
          </a:p>
        </p:txBody>
      </p:sp>
      <p:sp>
        <p:nvSpPr>
          <p:cNvPr id="336" name="Google Shape;336;p33"/>
          <p:cNvSpPr/>
          <p:nvPr/>
        </p:nvSpPr>
        <p:spPr>
          <a:xfrm>
            <a:off x="457200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Conclusiones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Modelado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UML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652560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Taller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5" name="Google Shape;345;p34"/>
          <p:cNvSpPr txBox="1"/>
          <p:nvPr/>
        </p:nvSpPr>
        <p:spPr>
          <a:xfrm>
            <a:off x="2374200" y="1862850"/>
            <a:ext cx="4395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Taller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1" name="Google Shape;351;p35"/>
          <p:cNvSpPr txBox="1"/>
          <p:nvPr/>
        </p:nvSpPr>
        <p:spPr>
          <a:xfrm>
            <a:off x="703000" y="1014925"/>
            <a:ext cx="51609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Diseñar un mini-mundo en Python-Arcade que incluya tres tipos de objetos: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Cazador, Presa y Obstáculos (ej. Duck Hunter). Cualquier otro objeto que desee será opcional.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Debe identificar las características esenciales de estos objetos y representarlas en el contexto del juego. 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Para lo anterior deberá definir el contexto sobre el cual está realizando la abstracción y el planteamiento propuesto. Deberá explicar su razonamiento y plasmarlo en 2 </a:t>
            </a: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párrafos</a:t>
            </a: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AutoNum type="arabicPeriod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Plantear un mundo diferente adicional de manera libre que siga las mismas indicaciones de los puntos previos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2" name="Google Shape;352;p35"/>
          <p:cNvSpPr txBox="1"/>
          <p:nvPr/>
        </p:nvSpPr>
        <p:spPr>
          <a:xfrm>
            <a:off x="703000" y="583825"/>
            <a:ext cx="465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Taller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3" name="Google Shape;353;p35"/>
          <p:cNvSpPr/>
          <p:nvPr/>
        </p:nvSpPr>
        <p:spPr>
          <a:xfrm>
            <a:off x="661192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Taller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4" name="Google Shape;354;p35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Modelado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UML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6" name="Google Shape;356;p35"/>
          <p:cNvSpPr/>
          <p:nvPr/>
        </p:nvSpPr>
        <p:spPr>
          <a:xfrm>
            <a:off x="45776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Conclusiones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5975500" y="3054000"/>
            <a:ext cx="29580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Trebuchet MS"/>
                <a:ea typeface="Trebuchet MS"/>
                <a:cs typeface="Trebuchet MS"/>
                <a:sym typeface="Trebuchet MS"/>
              </a:rPr>
              <a:t>La entrega deberá además del párrafo explicativo deberá incluir los archivos </a:t>
            </a:r>
            <a:r>
              <a:rPr b="1" i="1" lang="es" sz="1200">
                <a:latin typeface="Trebuchet MS"/>
                <a:ea typeface="Trebuchet MS"/>
                <a:cs typeface="Trebuchet MS"/>
                <a:sym typeface="Trebuchet MS"/>
              </a:rPr>
              <a:t>.py</a:t>
            </a:r>
            <a:r>
              <a:rPr i="1" lang="es" sz="1200">
                <a:latin typeface="Trebuchet MS"/>
                <a:ea typeface="Trebuchet MS"/>
                <a:cs typeface="Trebuchet MS"/>
                <a:sym typeface="Trebuchet MS"/>
              </a:rPr>
              <a:t> para poder ser ejecutados en Arcade.</a:t>
            </a:r>
            <a:endParaRPr i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Trebuchet MS"/>
                <a:ea typeface="Trebuchet MS"/>
                <a:cs typeface="Trebuchet MS"/>
                <a:sym typeface="Trebuchet MS"/>
              </a:rPr>
              <a:t>Código ejemplo: </a:t>
            </a:r>
            <a:r>
              <a:rPr i="1" lang="es" sz="12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aquí</a:t>
            </a:r>
            <a:endParaRPr i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8" name="Google Shape;3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5488" y="796800"/>
            <a:ext cx="2857216" cy="225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type="title"/>
          </p:nvPr>
        </p:nvSpPr>
        <p:spPr>
          <a:xfrm>
            <a:off x="729450" y="1928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740"/>
              <a:t>GRACIAS</a:t>
            </a:r>
            <a:endParaRPr sz="2740"/>
          </a:p>
        </p:txBody>
      </p:sp>
      <p:sp>
        <p:nvSpPr>
          <p:cNvPr id="364" name="Google Shape;364;p3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5" name="Google Shape;365;p36"/>
          <p:cNvSpPr txBox="1"/>
          <p:nvPr/>
        </p:nvSpPr>
        <p:spPr>
          <a:xfrm>
            <a:off x="6263400" y="3532850"/>
            <a:ext cx="277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Imágenes </a:t>
            </a:r>
            <a:r>
              <a:rPr i="1" lang="es" sz="9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extraídas</a:t>
            </a:r>
            <a:r>
              <a:rPr i="1" lang="es" sz="9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 y adaptadas de:</a:t>
            </a:r>
            <a:endParaRPr i="1" sz="9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https://thenounproject.com/</a:t>
            </a:r>
            <a:endParaRPr i="1" sz="9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https://freepik.es/</a:t>
            </a:r>
            <a:endParaRPr i="1" sz="9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6" name="Google Shape;366;p36"/>
          <p:cNvSpPr txBox="1"/>
          <p:nvPr>
            <p:ph type="title"/>
          </p:nvPr>
        </p:nvSpPr>
        <p:spPr>
          <a:xfrm>
            <a:off x="727650" y="2338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040"/>
              <a:t>¿Preguntas?</a:t>
            </a:r>
            <a:endParaRPr sz="1040"/>
          </a:p>
        </p:txBody>
      </p:sp>
      <p:sp>
        <p:nvSpPr>
          <p:cNvPr id="367" name="Google Shape;367;p36"/>
          <p:cNvSpPr txBox="1"/>
          <p:nvPr/>
        </p:nvSpPr>
        <p:spPr>
          <a:xfrm>
            <a:off x="280250" y="3040250"/>
            <a:ext cx="2403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CONTACTO:</a:t>
            </a:r>
            <a:endParaRPr b="1" sz="13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Luis Alejandro Mongua López</a:t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lamongual@unal.edu.co</a:t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Manuel Alejandro Peña Vargas</a:t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mapenav@unal.edu.co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1798500" y="1405650"/>
            <a:ext cx="5547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la programación orientada a objetos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689350" y="904250"/>
            <a:ext cx="415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programación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6893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la POO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26378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¿Abstracción?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Abstracción aplicado a POO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Modelado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703000" y="1659800"/>
            <a:ext cx="396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Abstracción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Encapsulamiento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Herencia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Polimorfismo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450" y="1422800"/>
            <a:ext cx="2386900" cy="21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000" y="1622475"/>
            <a:ext cx="457555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1798500" y="1634250"/>
            <a:ext cx="5547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la Abstracción?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>
            <a:off x="2552050" y="-15025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¿Abstracción?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689350" y="1132850"/>
            <a:ext cx="2025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Abstracción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" name="Google Shape;129;p18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877600" y="1762625"/>
            <a:ext cx="4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la POO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Abstracción aplicado a POO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Modelado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3839450" y="686275"/>
            <a:ext cx="4305600" cy="983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Es el proceso de simplificar naturalmente los detalles percibidos por nuestros cerebros</a:t>
            </a:r>
            <a:endParaRPr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5" name="Google Shape;135;p18"/>
          <p:cNvCxnSpPr>
            <a:stCxn id="128" idx="3"/>
            <a:endCxn id="134" idx="2"/>
          </p:cNvCxnSpPr>
          <p:nvPr/>
        </p:nvCxnSpPr>
        <p:spPr>
          <a:xfrm flipH="1" rot="10800000">
            <a:off x="2714950" y="1178000"/>
            <a:ext cx="1124400" cy="2088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350" y="2087552"/>
            <a:ext cx="2466150" cy="19615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7" name="Google Shape;137;p18"/>
          <p:cNvGrpSpPr/>
          <p:nvPr/>
        </p:nvGrpSpPr>
        <p:grpSpPr>
          <a:xfrm>
            <a:off x="1922425" y="2087552"/>
            <a:ext cx="3885900" cy="1882061"/>
            <a:chOff x="1922425" y="2087552"/>
            <a:chExt cx="3885900" cy="1882061"/>
          </a:xfrm>
        </p:grpSpPr>
        <p:pic>
          <p:nvPicPr>
            <p:cNvPr id="138" name="Google Shape;13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3925" y="2869136"/>
              <a:ext cx="1124400" cy="11004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9" name="Google Shape;139;p18"/>
            <p:cNvCxnSpPr>
              <a:stCxn id="136" idx="0"/>
              <a:endCxn id="138" idx="0"/>
            </p:cNvCxnSpPr>
            <p:nvPr/>
          </p:nvCxnSpPr>
          <p:spPr>
            <a:xfrm flipH="1" rot="-5400000">
              <a:off x="3193525" y="816452"/>
              <a:ext cx="781500" cy="3323700"/>
            </a:xfrm>
            <a:prstGeom prst="bentConnector3">
              <a:avLst>
                <a:gd fmla="val -3047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0" name="Google Shape;140;p18"/>
          <p:cNvGrpSpPr/>
          <p:nvPr/>
        </p:nvGrpSpPr>
        <p:grpSpPr>
          <a:xfrm>
            <a:off x="1922425" y="2087552"/>
            <a:ext cx="6491925" cy="2206098"/>
            <a:chOff x="1922425" y="2087552"/>
            <a:chExt cx="6491925" cy="2206098"/>
          </a:xfrm>
        </p:grpSpPr>
        <p:grpSp>
          <p:nvGrpSpPr>
            <p:cNvPr id="141" name="Google Shape;141;p18"/>
            <p:cNvGrpSpPr/>
            <p:nvPr/>
          </p:nvGrpSpPr>
          <p:grpSpPr>
            <a:xfrm>
              <a:off x="6629350" y="2632550"/>
              <a:ext cx="1785000" cy="1661100"/>
              <a:chOff x="6201075" y="2319275"/>
              <a:chExt cx="1785000" cy="1661100"/>
            </a:xfrm>
          </p:grpSpPr>
          <p:sp>
            <p:nvSpPr>
              <p:cNvPr id="142" name="Google Shape;142;p18"/>
              <p:cNvSpPr/>
              <p:nvPr/>
            </p:nvSpPr>
            <p:spPr>
              <a:xfrm>
                <a:off x="6201075" y="2319275"/>
                <a:ext cx="1785000" cy="16611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43" name="Google Shape;143;p1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483975" y="2540225"/>
                <a:ext cx="1219200" cy="1219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44" name="Google Shape;144;p18"/>
            <p:cNvCxnSpPr>
              <a:stCxn id="136" idx="0"/>
              <a:endCxn id="142" idx="0"/>
            </p:cNvCxnSpPr>
            <p:nvPr/>
          </p:nvCxnSpPr>
          <p:spPr>
            <a:xfrm flipH="1" rot="-5400000">
              <a:off x="4449625" y="-439648"/>
              <a:ext cx="545100" cy="5599500"/>
            </a:xfrm>
            <a:prstGeom prst="bentConnector3">
              <a:avLst>
                <a:gd fmla="val -4368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/>
          <p:nvPr/>
        </p:nvSpPr>
        <p:spPr>
          <a:xfrm>
            <a:off x="2552050" y="-15025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¿Abstracción?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Google Shape;150;p19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877600" y="1762625"/>
            <a:ext cx="4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la POO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Abstracción aplicado a POO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Modelado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00" y="804675"/>
            <a:ext cx="3566000" cy="34453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19"/>
          <p:cNvGrpSpPr/>
          <p:nvPr/>
        </p:nvGrpSpPr>
        <p:grpSpPr>
          <a:xfrm>
            <a:off x="4500550" y="1314009"/>
            <a:ext cx="4504200" cy="2586003"/>
            <a:chOff x="4500550" y="1314009"/>
            <a:chExt cx="4504200" cy="2586003"/>
          </a:xfrm>
        </p:grpSpPr>
        <p:sp>
          <p:nvSpPr>
            <p:cNvPr id="157" name="Google Shape;157;p19"/>
            <p:cNvSpPr txBox="1"/>
            <p:nvPr/>
          </p:nvSpPr>
          <p:spPr>
            <a:xfrm>
              <a:off x="4500550" y="1314009"/>
              <a:ext cx="2025600" cy="242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1.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 Luigi y Guido (Cars)</a:t>
              </a:r>
              <a:endParaRPr i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2.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 Los jovenes titanes</a:t>
              </a:r>
              <a:endParaRPr i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3.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 Shrek</a:t>
              </a:r>
              <a:endParaRPr i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4.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 Bob Esponja</a:t>
              </a:r>
              <a:endParaRPr i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5. 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Legend of zelda</a:t>
              </a:r>
              <a:endParaRPr i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6.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 Gumball</a:t>
              </a:r>
              <a:endParaRPr i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7. 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Alvin y las ardillas</a:t>
              </a:r>
              <a:endParaRPr i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8.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 ¿?</a:t>
              </a:r>
              <a:endParaRPr i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9.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 Wall-E</a:t>
              </a:r>
              <a:endParaRPr i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10.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 Pepa Pig</a:t>
              </a:r>
              <a:endParaRPr i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11.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 Yogi</a:t>
              </a:r>
              <a:endParaRPr i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3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" name="Google Shape;158;p19"/>
            <p:cNvSpPr txBox="1"/>
            <p:nvPr/>
          </p:nvSpPr>
          <p:spPr>
            <a:xfrm>
              <a:off x="6526150" y="1314013"/>
              <a:ext cx="2478600" cy="25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12.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 Street Fighter</a:t>
              </a:r>
              <a:endParaRPr i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13.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 Kung Fu Panda</a:t>
              </a:r>
              <a:endParaRPr i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14.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 Winnie the Pooh</a:t>
              </a:r>
              <a:endParaRPr i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15.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Lightning McQueen, Mater, Sally (Cars)</a:t>
              </a:r>
              <a:endParaRPr i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16.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 ¿?</a:t>
              </a:r>
              <a:endParaRPr i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17.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 Las tortugas ninja</a:t>
              </a:r>
              <a:endParaRPr i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18.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 ¿?</a:t>
              </a:r>
              <a:endParaRPr i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r>
                <a:rPr i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9.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Ironman - Hulk (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Avengers)</a:t>
              </a:r>
              <a:endParaRPr i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20.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 Chun-Lee y B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l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anka (Street Fighter)</a:t>
              </a:r>
              <a:endParaRPr i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21.</a:t>
              </a:r>
              <a:r>
                <a:rPr i="1" lang="es" sz="1300">
                  <a:latin typeface="Trebuchet MS"/>
                  <a:ea typeface="Trebuchet MS"/>
                  <a:cs typeface="Trebuchet MS"/>
                  <a:sym typeface="Trebuchet MS"/>
                </a:rPr>
                <a:t> Scooby Doo</a:t>
              </a:r>
              <a:endParaRPr i="1" sz="13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/>
          <p:nvPr/>
        </p:nvSpPr>
        <p:spPr>
          <a:xfrm>
            <a:off x="2552050" y="-15025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¿Abstracción?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689350" y="865850"/>
            <a:ext cx="310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Depende del </a:t>
            </a:r>
            <a:r>
              <a:rPr b="1" lang="es" sz="2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propósito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" name="Google Shape;165;p20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6" name="Google Shape;166;p20"/>
          <p:cNvSpPr txBox="1"/>
          <p:nvPr/>
        </p:nvSpPr>
        <p:spPr>
          <a:xfrm>
            <a:off x="877600" y="1762625"/>
            <a:ext cx="4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la POO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Abstracción aplicado a POO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Modelado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925" y="1441312"/>
            <a:ext cx="2025600" cy="28200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0"/>
          <p:cNvGrpSpPr/>
          <p:nvPr/>
        </p:nvGrpSpPr>
        <p:grpSpPr>
          <a:xfrm>
            <a:off x="3791738" y="721725"/>
            <a:ext cx="1560525" cy="2489250"/>
            <a:chOff x="3791738" y="721725"/>
            <a:chExt cx="1560525" cy="2489250"/>
          </a:xfrm>
        </p:grpSpPr>
        <p:pic>
          <p:nvPicPr>
            <p:cNvPr id="172" name="Google Shape;17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91738" y="721725"/>
              <a:ext cx="1560525" cy="205262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73" name="Google Shape;173;p20"/>
            <p:cNvSpPr txBox="1"/>
            <p:nvPr/>
          </p:nvSpPr>
          <p:spPr>
            <a:xfrm>
              <a:off x="3881100" y="2810775"/>
              <a:ext cx="138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accent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Socio-político</a:t>
              </a:r>
              <a:endParaRPr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74" name="Google Shape;174;p20"/>
          <p:cNvGrpSpPr/>
          <p:nvPr/>
        </p:nvGrpSpPr>
        <p:grpSpPr>
          <a:xfrm>
            <a:off x="5478138" y="1649150"/>
            <a:ext cx="1560526" cy="2524724"/>
            <a:chOff x="5478138" y="1649150"/>
            <a:chExt cx="1560526" cy="2524724"/>
          </a:xfrm>
        </p:grpSpPr>
        <p:pic>
          <p:nvPicPr>
            <p:cNvPr id="175" name="Google Shape;175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78138" y="2085773"/>
              <a:ext cx="1560526" cy="208810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76" name="Google Shape;176;p20"/>
            <p:cNvSpPr txBox="1"/>
            <p:nvPr/>
          </p:nvSpPr>
          <p:spPr>
            <a:xfrm>
              <a:off x="5648713" y="1649150"/>
              <a:ext cx="114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accent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Topográfico</a:t>
              </a:r>
              <a:endParaRPr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77" name="Google Shape;177;p20"/>
          <p:cNvGrpSpPr/>
          <p:nvPr/>
        </p:nvGrpSpPr>
        <p:grpSpPr>
          <a:xfrm>
            <a:off x="7243618" y="844375"/>
            <a:ext cx="1618132" cy="2330175"/>
            <a:chOff x="7243618" y="844375"/>
            <a:chExt cx="1618132" cy="2330175"/>
          </a:xfrm>
        </p:grpSpPr>
        <p:pic>
          <p:nvPicPr>
            <p:cNvPr id="178" name="Google Shape;178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43618" y="844375"/>
              <a:ext cx="1618132" cy="192997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79" name="Google Shape;179;p20"/>
            <p:cNvSpPr txBox="1"/>
            <p:nvPr/>
          </p:nvSpPr>
          <p:spPr>
            <a:xfrm>
              <a:off x="7482538" y="2774350"/>
              <a:ext cx="114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accent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Regiones</a:t>
              </a:r>
              <a:endParaRPr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2552050" y="-15025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¿Abstracción?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689350" y="904250"/>
            <a:ext cx="5270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Grados de Generalidad - Especificidad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" name="Google Shape;186;p2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7" name="Google Shape;187;p21"/>
          <p:cNvSpPr txBox="1"/>
          <p:nvPr/>
        </p:nvSpPr>
        <p:spPr>
          <a:xfrm>
            <a:off x="877600" y="1762625"/>
            <a:ext cx="4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la POO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Abstracción aplicado a POO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Modelado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25" y="1887050"/>
            <a:ext cx="3256437" cy="2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743700" y="1395450"/>
            <a:ext cx="370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Abstracción </a:t>
            </a: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más</a:t>
            </a: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 simple → </a:t>
            </a:r>
            <a:r>
              <a:rPr b="1" lang="es" sz="13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Concepto general</a:t>
            </a:r>
            <a:endParaRPr b="1" sz="13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437" y="1887038"/>
            <a:ext cx="4276763" cy="225780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4608425" y="1395450"/>
            <a:ext cx="417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Abstracción menos simple→ </a:t>
            </a:r>
            <a:r>
              <a:rPr b="1" lang="es" sz="1300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Concepto detallado</a:t>
            </a:r>
            <a:endParaRPr b="1" sz="1300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